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64" r:id="rId2"/>
    <p:sldId id="263" r:id="rId3"/>
    <p:sldId id="327" r:id="rId4"/>
    <p:sldId id="328" r:id="rId5"/>
    <p:sldId id="353" r:id="rId6"/>
    <p:sldId id="329" r:id="rId7"/>
    <p:sldId id="330" r:id="rId8"/>
    <p:sldId id="331" r:id="rId9"/>
    <p:sldId id="332" r:id="rId10"/>
    <p:sldId id="333" r:id="rId11"/>
    <p:sldId id="269" r:id="rId12"/>
    <p:sldId id="324" r:id="rId13"/>
    <p:sldId id="265" r:id="rId14"/>
    <p:sldId id="323" r:id="rId15"/>
    <p:sldId id="279" r:id="rId16"/>
    <p:sldId id="288" r:id="rId17"/>
    <p:sldId id="287" r:id="rId18"/>
    <p:sldId id="281" r:id="rId19"/>
    <p:sldId id="291" r:id="rId20"/>
    <p:sldId id="292" r:id="rId21"/>
    <p:sldId id="293" r:id="rId22"/>
    <p:sldId id="294" r:id="rId23"/>
    <p:sldId id="290" r:id="rId24"/>
    <p:sldId id="296" r:id="rId25"/>
    <p:sldId id="299" r:id="rId26"/>
    <p:sldId id="304" r:id="rId27"/>
    <p:sldId id="301" r:id="rId28"/>
    <p:sldId id="302" r:id="rId29"/>
    <p:sldId id="298" r:id="rId30"/>
    <p:sldId id="306" r:id="rId31"/>
    <p:sldId id="305" r:id="rId32"/>
    <p:sldId id="308" r:id="rId33"/>
    <p:sldId id="309" r:id="rId34"/>
    <p:sldId id="322" r:id="rId35"/>
    <p:sldId id="325" r:id="rId36"/>
    <p:sldId id="266" r:id="rId37"/>
    <p:sldId id="267" r:id="rId38"/>
    <p:sldId id="268" r:id="rId39"/>
    <p:sldId id="270" r:id="rId40"/>
    <p:sldId id="271" r:id="rId41"/>
    <p:sldId id="272" r:id="rId42"/>
    <p:sldId id="275" r:id="rId43"/>
    <p:sldId id="334" r:id="rId44"/>
    <p:sldId id="276" r:id="rId45"/>
    <p:sldId id="310" r:id="rId46"/>
    <p:sldId id="316" r:id="rId47"/>
    <p:sldId id="317" r:id="rId48"/>
    <p:sldId id="314" r:id="rId49"/>
    <p:sldId id="338" r:id="rId50"/>
    <p:sldId id="339" r:id="rId51"/>
    <p:sldId id="340" r:id="rId52"/>
    <p:sldId id="336" r:id="rId53"/>
    <p:sldId id="320" r:id="rId54"/>
    <p:sldId id="341" r:id="rId55"/>
    <p:sldId id="345" r:id="rId56"/>
    <p:sldId id="346" r:id="rId57"/>
    <p:sldId id="347" r:id="rId58"/>
    <p:sldId id="348" r:id="rId59"/>
    <p:sldId id="319" r:id="rId60"/>
    <p:sldId id="354" r:id="rId61"/>
    <p:sldId id="381" r:id="rId62"/>
    <p:sldId id="382" r:id="rId63"/>
    <p:sldId id="326" r:id="rId64"/>
    <p:sldId id="349" r:id="rId65"/>
    <p:sldId id="384" r:id="rId66"/>
    <p:sldId id="350" r:id="rId67"/>
    <p:sldId id="386" r:id="rId68"/>
    <p:sldId id="385" r:id="rId69"/>
    <p:sldId id="352" r:id="rId70"/>
    <p:sldId id="360" r:id="rId71"/>
    <p:sldId id="356" r:id="rId72"/>
    <p:sldId id="357" r:id="rId73"/>
    <p:sldId id="358" r:id="rId74"/>
    <p:sldId id="372" r:id="rId75"/>
    <p:sldId id="373" r:id="rId76"/>
    <p:sldId id="374" r:id="rId77"/>
    <p:sldId id="375" r:id="rId78"/>
    <p:sldId id="376" r:id="rId79"/>
    <p:sldId id="371" r:id="rId80"/>
    <p:sldId id="361" r:id="rId81"/>
    <p:sldId id="362" r:id="rId82"/>
    <p:sldId id="363" r:id="rId83"/>
    <p:sldId id="370" r:id="rId84"/>
    <p:sldId id="378" r:id="rId85"/>
    <p:sldId id="364" r:id="rId86"/>
    <p:sldId id="365" r:id="rId87"/>
    <p:sldId id="366" r:id="rId88"/>
    <p:sldId id="367" r:id="rId89"/>
    <p:sldId id="368" r:id="rId90"/>
    <p:sldId id="369" r:id="rId91"/>
    <p:sldId id="377" r:id="rId92"/>
    <p:sldId id="387" r:id="rId93"/>
    <p:sldId id="379" r:id="rId94"/>
    <p:sldId id="380" r:id="rId95"/>
    <p:sldId id="388" r:id="rId96"/>
    <p:sldId id="389" r:id="rId97"/>
    <p:sldId id="390" r:id="rId98"/>
    <p:sldId id="260" r:id="rId99"/>
    <p:sldId id="393" r:id="rId100"/>
    <p:sldId id="392" r:id="rId101"/>
    <p:sldId id="257" r:id="rId102"/>
    <p:sldId id="383" r:id="rId103"/>
    <p:sldId id="258" r:id="rId104"/>
    <p:sldId id="262" r:id="rId105"/>
    <p:sldId id="274" r:id="rId106"/>
    <p:sldId id="351" r:id="rId107"/>
    <p:sldId id="277" r:id="rId108"/>
    <p:sldId id="278" r:id="rId109"/>
    <p:sldId id="280" r:id="rId110"/>
    <p:sldId id="321" r:id="rId1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275"/>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393"/>
            <p14:sldId id="392"/>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2E49C"/>
    <a:srgbClr val="2B8BE2"/>
    <a:srgbClr val="4D8EE2"/>
    <a:srgbClr val="DFC9EF"/>
    <a:srgbClr val="BA8CDC"/>
    <a:srgbClr val="2E8EE4"/>
    <a:srgbClr val="BDD7EE"/>
    <a:srgbClr val="FFD966"/>
    <a:srgbClr val="FFF8E1"/>
    <a:srgbClr val="FFBD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5" autoAdjust="0"/>
    <p:restoredTop sz="83564" autoAdjust="0"/>
  </p:normalViewPr>
  <p:slideViewPr>
    <p:cSldViewPr snapToGrid="0">
      <p:cViewPr>
        <p:scale>
          <a:sx n="75" d="100"/>
          <a:sy n="75" d="100"/>
        </p:scale>
        <p:origin x="518" y="-10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18/04/2022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XXXXXX ! </a:t>
            </a:r>
            <a:r>
              <a:rPr lang="fr-FR" dirty="0" err="1"/>
              <a:t>Thanks</a:t>
            </a:r>
            <a:r>
              <a:rPr lang="fr-FR" dirty="0"/>
              <a:t> for the invitation.</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about </a:t>
            </a:r>
            <a:r>
              <a:rPr lang="fr-FR" dirty="0" err="1"/>
              <a:t>it</a:t>
            </a:r>
            <a:r>
              <a:rPr lang="fr-FR" dirty="0"/>
              <a:t> but I </a:t>
            </a:r>
            <a:r>
              <a:rPr lang="fr-FR" dirty="0" err="1"/>
              <a:t>think</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p>
          <a:p>
            <a:endParaRPr lang="fr-FR" dirty="0"/>
          </a:p>
          <a:p>
            <a:r>
              <a:rPr lang="fr-FR" dirty="0" err="1"/>
              <a:t>Outside</a:t>
            </a:r>
            <a:r>
              <a:rPr lang="fr-FR" dirty="0"/>
              <a:t>-in Diamond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We</a:t>
            </a:r>
            <a:r>
              <a:rPr lang="fr-FR" dirty="0"/>
              <a:t> </a:t>
            </a:r>
            <a:r>
              <a:rPr lang="fr-FR" dirty="0" err="1"/>
              <a:t>found</a:t>
            </a:r>
            <a:r>
              <a:rPr lang="fr-FR" dirty="0"/>
              <a:t> the </a:t>
            </a:r>
            <a:r>
              <a:rPr lang="fr-FR" dirty="0" err="1"/>
              <a:t>name</a:t>
            </a:r>
            <a:r>
              <a:rPr lang="fr-FR" dirty="0"/>
              <a:t> </a:t>
            </a:r>
            <a:r>
              <a:rPr lang="fr-FR" dirty="0" err="1"/>
              <a:t>with</a:t>
            </a:r>
            <a:r>
              <a:rPr lang="fr-FR" dirty="0"/>
              <a:t> </a:t>
            </a:r>
            <a:r>
              <a:rPr lang="fr-FR" dirty="0" err="1"/>
              <a:t>my</a:t>
            </a:r>
            <a:r>
              <a:rPr lang="fr-FR" dirty="0"/>
              <a:t> </a:t>
            </a:r>
            <a:r>
              <a:rPr lang="fr-FR" dirty="0" err="1"/>
              <a:t>associate</a:t>
            </a:r>
            <a:r>
              <a:rPr lang="fr-FR" dirty="0"/>
              <a:t> Bruno Boucard.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I </a:t>
            </a:r>
            <a:r>
              <a:rPr lang="fr-FR" dirty="0" err="1"/>
              <a:t>always</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a:t>
            </a:r>
            <a:r>
              <a:rPr lang="fr-FR" dirty="0" err="1"/>
              <a:t>levels</a:t>
            </a:r>
            <a:r>
              <a:rPr lang="fr-FR" dirty="0"/>
              <a:t> </a:t>
            </a:r>
            <a:r>
              <a:rPr lang="fr-FR" dirty="0" err="1"/>
              <a:t>into</a:t>
            </a:r>
            <a:r>
              <a:rPr lang="fr-FR" dirty="0"/>
              <a:t> more </a:t>
            </a:r>
            <a:r>
              <a:rPr lang="fr-FR" dirty="0" err="1"/>
              <a:t>organizational</a:t>
            </a:r>
            <a:r>
              <a:rPr lang="fr-FR" dirty="0"/>
              <a:t> topics. </a:t>
            </a:r>
            <a:r>
              <a:rPr lang="fr-FR" dirty="0" err="1"/>
              <a:t>Doing</a:t>
            </a:r>
            <a:r>
              <a:rPr lang="fr-FR" dirty="0"/>
              <a:t> </a:t>
            </a:r>
            <a:r>
              <a:rPr lang="fr-FR" dirty="0" err="1"/>
              <a:t>some</a:t>
            </a:r>
            <a:r>
              <a:rPr lang="fr-FR" dirty="0"/>
              <a:t> open source for instance.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a:t>
            </a:r>
            <a:r>
              <a:rPr lang="fr-FR" dirty="0" err="1"/>
              <a:t>tactical</a:t>
            </a:r>
            <a:r>
              <a:rPr lang="fr-FR" dirty="0"/>
              <a:t> DDD.</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the gaming </a:t>
            </a:r>
            <a:r>
              <a:rPr lang="fr-FR" dirty="0" err="1"/>
              <a:t>industry</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endParaRPr lang="fr-FR" dirty="0"/>
          </a:p>
          <a:p>
            <a:r>
              <a:rPr lang="fr-FR" dirty="0"/>
              <a:t>I split </a:t>
            </a:r>
            <a:r>
              <a:rPr lang="fr-FR" dirty="0" err="1"/>
              <a:t>my</a:t>
            </a:r>
            <a:r>
              <a:rPr lang="fr-FR" dirty="0"/>
              <a:t> </a:t>
            </a:r>
            <a:r>
              <a:rPr lang="fr-FR" dirty="0" err="1"/>
              <a:t>weeks</a:t>
            </a:r>
            <a:r>
              <a:rPr lang="fr-FR" dirty="0"/>
              <a:t> by </a:t>
            </a:r>
            <a:r>
              <a:rPr lang="fr-FR" dirty="0" err="1"/>
              <a:t>managing</a:t>
            </a:r>
            <a:r>
              <a:rPr lang="fr-FR" dirty="0"/>
              <a:t> and </a:t>
            </a:r>
            <a:r>
              <a:rPr lang="fr-FR" dirty="0" err="1"/>
              <a:t>coding</a:t>
            </a:r>
            <a:r>
              <a:rPr lang="fr-FR" dirty="0"/>
              <a:t> </a:t>
            </a:r>
            <a:r>
              <a:rPr lang="fr-FR" dirty="0" err="1"/>
              <a:t>with</a:t>
            </a:r>
            <a:r>
              <a:rPr lang="fr-FR" dirty="0"/>
              <a:t> an API dev team for an international Hotels group, and do </a:t>
            </a:r>
            <a:r>
              <a:rPr lang="fr-FR" dirty="0" err="1"/>
              <a:t>some</a:t>
            </a:r>
            <a:r>
              <a:rPr lang="fr-FR" dirty="0"/>
              <a:t> DDD or architecture consulting and training for </a:t>
            </a:r>
            <a:r>
              <a:rPr lang="fr-FR" dirty="0" err="1"/>
              <a:t>other</a:t>
            </a:r>
            <a:r>
              <a:rPr lang="fr-FR" dirty="0"/>
              <a:t> clients the </a:t>
            </a:r>
            <a:r>
              <a:rPr lang="fr-FR" dirty="0" err="1"/>
              <a:t>rest</a:t>
            </a:r>
            <a:r>
              <a:rPr lang="fr-FR" dirty="0"/>
              <a:t> of </a:t>
            </a:r>
            <a:r>
              <a:rPr lang="fr-FR" dirty="0" err="1"/>
              <a:t>my</a:t>
            </a:r>
            <a:r>
              <a:rPr lang="fr-FR" dirty="0"/>
              <a:t> time.</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This </a:t>
            </a:r>
            <a:r>
              <a:rPr lang="fr-FR" dirty="0" err="1"/>
              <a:t>evening</a:t>
            </a:r>
            <a:r>
              <a:rPr lang="fr-FR" dirty="0"/>
              <a:t> </a:t>
            </a:r>
            <a:r>
              <a:rPr lang="fr-FR" dirty="0" err="1"/>
              <a:t>we</a:t>
            </a:r>
            <a:r>
              <a:rPr lang="fr-FR" dirty="0"/>
              <a:t> </a:t>
            </a:r>
            <a:r>
              <a:rPr lang="fr-FR" dirty="0" err="1"/>
              <a:t>will</a:t>
            </a:r>
            <a:r>
              <a:rPr lang="fr-FR" dirty="0"/>
              <a:t> talk about </a:t>
            </a:r>
            <a:r>
              <a:rPr lang="fr-FR" dirty="0" err="1"/>
              <a:t>Outside</a:t>
            </a:r>
            <a:r>
              <a:rPr lang="fr-FR" dirty="0"/>
              <a:t>-in TDD, </a:t>
            </a:r>
            <a:r>
              <a:rPr lang="fr-FR" dirty="0" err="1"/>
              <a:t>we</a:t>
            </a:r>
            <a:r>
              <a:rPr lang="fr-FR" dirty="0"/>
              <a:t> </a:t>
            </a:r>
            <a:r>
              <a:rPr lang="fr-FR" dirty="0" err="1"/>
              <a:t>will</a:t>
            </a:r>
            <a:r>
              <a:rPr lang="fr-FR" dirty="0"/>
              <a:t> show </a:t>
            </a:r>
            <a:r>
              <a:rPr lang="fr-FR" dirty="0" err="1"/>
              <a:t>some</a:t>
            </a:r>
            <a:r>
              <a:rPr lang="fr-FR" dirty="0"/>
              <a:t> code, but I </a:t>
            </a:r>
            <a:r>
              <a:rPr lang="fr-FR" dirty="0" err="1"/>
              <a:t>finally</a:t>
            </a:r>
            <a:r>
              <a:rPr lang="fr-FR" dirty="0"/>
              <a:t> </a:t>
            </a:r>
            <a:r>
              <a:rPr lang="fr-FR" dirty="0" err="1"/>
              <a:t>won’t</a:t>
            </a:r>
            <a:r>
              <a:rPr lang="fr-FR" dirty="0"/>
              <a:t> do </a:t>
            </a:r>
            <a:r>
              <a:rPr lang="fr-FR" dirty="0" err="1"/>
              <a:t>some</a:t>
            </a:r>
            <a:r>
              <a:rPr lang="fr-FR" dirty="0"/>
              <a:t> live-code </a:t>
            </a:r>
            <a:r>
              <a:rPr lang="fr-FR" dirty="0" err="1"/>
              <a:t>because</a:t>
            </a:r>
            <a:r>
              <a:rPr lang="fr-FR" dirty="0"/>
              <a:t> I </a:t>
            </a:r>
            <a:r>
              <a:rPr lang="fr-FR" dirty="0" err="1"/>
              <a:t>did’t</a:t>
            </a:r>
            <a:r>
              <a:rPr lang="fr-FR" dirty="0"/>
              <a:t> manage to have </a:t>
            </a:r>
            <a:r>
              <a:rPr lang="fr-FR" dirty="0" err="1"/>
              <a:t>enough</a:t>
            </a:r>
            <a:r>
              <a:rPr lang="fr-FR" dirty="0"/>
              <a:t> time to </a:t>
            </a:r>
            <a:r>
              <a:rPr lang="fr-FR" dirty="0" err="1"/>
              <a:t>prepare</a:t>
            </a:r>
            <a:r>
              <a:rPr lang="fr-FR" dirty="0"/>
              <a:t> </a:t>
            </a:r>
            <a:r>
              <a:rPr lang="fr-FR" dirty="0" err="1"/>
              <a:t>something</a:t>
            </a:r>
            <a:r>
              <a:rPr lang="fr-FR" dirty="0"/>
              <a:t> </a:t>
            </a:r>
            <a:r>
              <a:rPr lang="fr-FR" dirty="0" err="1"/>
              <a:t>interesting</a:t>
            </a:r>
            <a:r>
              <a:rPr lang="fr-FR" dirty="0"/>
              <a:t> for </a:t>
            </a:r>
            <a:r>
              <a:rPr lang="fr-FR" dirty="0" err="1"/>
              <a:t>you</a:t>
            </a:r>
            <a:r>
              <a:rPr lang="fr-FR" dirty="0"/>
              <a:t>. </a:t>
            </a:r>
            <a:r>
              <a:rPr lang="fr-FR" dirty="0" err="1"/>
              <a:t>I’d</a:t>
            </a:r>
            <a:r>
              <a:rPr lang="fr-FR" dirty="0"/>
              <a:t> </a:t>
            </a:r>
            <a:r>
              <a:rPr lang="fr-FR" dirty="0" err="1"/>
              <a:t>rather</a:t>
            </a:r>
            <a:r>
              <a:rPr lang="fr-FR" dirty="0"/>
              <a:t> cancel </a:t>
            </a:r>
            <a:r>
              <a:rPr lang="fr-FR" dirty="0" err="1"/>
              <a:t>that</a:t>
            </a:r>
            <a:r>
              <a:rPr lang="fr-FR" dirty="0"/>
              <a:t> part, and </a:t>
            </a:r>
            <a:r>
              <a:rPr lang="fr-FR" dirty="0" err="1"/>
              <a:t>I’m</a:t>
            </a:r>
            <a:r>
              <a:rPr lang="fr-FR" dirty="0"/>
              <a:t> </a:t>
            </a:r>
            <a:r>
              <a:rPr lang="fr-FR" dirty="0" err="1"/>
              <a:t>truly</a:t>
            </a:r>
            <a:r>
              <a:rPr lang="fr-FR" dirty="0"/>
              <a:t> </a:t>
            </a:r>
            <a:r>
              <a:rPr lang="fr-FR" dirty="0" err="1"/>
              <a:t>sorry</a:t>
            </a:r>
            <a:r>
              <a:rPr lang="fr-FR" dirty="0"/>
              <a:t>. But </a:t>
            </a:r>
            <a:r>
              <a:rPr lang="fr-FR" dirty="0" err="1"/>
              <a:t>I’d</a:t>
            </a:r>
            <a:r>
              <a:rPr lang="fr-FR" dirty="0"/>
              <a:t> </a:t>
            </a:r>
            <a:r>
              <a:rPr lang="fr-FR" dirty="0" err="1"/>
              <a:t>rather</a:t>
            </a:r>
            <a:r>
              <a:rPr lang="fr-FR" dirty="0"/>
              <a:t> do </a:t>
            </a:r>
            <a:r>
              <a:rPr lang="fr-FR" dirty="0" err="1"/>
              <a:t>nothing</a:t>
            </a:r>
            <a:r>
              <a:rPr lang="fr-FR" dirty="0"/>
              <a:t> </a:t>
            </a:r>
            <a:r>
              <a:rPr lang="fr-FR" dirty="0" err="1"/>
              <a:t>than</a:t>
            </a:r>
            <a:r>
              <a:rPr lang="fr-FR" dirty="0"/>
              <a:t> </a:t>
            </a:r>
            <a:r>
              <a:rPr lang="fr-FR" dirty="0" err="1"/>
              <a:t>something</a:t>
            </a:r>
            <a:r>
              <a:rPr lang="fr-FR" dirty="0"/>
              <a:t> </a:t>
            </a:r>
            <a:r>
              <a:rPr lang="fr-FR" dirty="0" err="1"/>
              <a:t>crappy</a:t>
            </a:r>
            <a:r>
              <a:rPr lang="fr-FR" dirty="0"/>
              <a:t> . </a:t>
            </a:r>
            <a:r>
              <a:rPr lang="fr-FR" dirty="0" err="1"/>
              <a:t>Especially</a:t>
            </a:r>
            <a:r>
              <a:rPr lang="fr-FR" dirty="0"/>
              <a:t> </a:t>
            </a:r>
            <a:r>
              <a:rPr lang="fr-FR" dirty="0" err="1"/>
              <a:t>because</a:t>
            </a:r>
            <a:r>
              <a:rPr lang="fr-FR" dirty="0"/>
              <a:t> </a:t>
            </a:r>
            <a:r>
              <a:rPr lang="fr-FR" dirty="0" err="1"/>
              <a:t>I’ve</a:t>
            </a:r>
            <a:r>
              <a:rPr lang="fr-FR" dirty="0"/>
              <a:t> lot of </a:t>
            </a:r>
            <a:r>
              <a:rPr lang="fr-FR" dirty="0" err="1"/>
              <a:t>things</a:t>
            </a:r>
            <a:r>
              <a:rPr lang="fr-FR" dirty="0"/>
              <a:t> to </a:t>
            </a:r>
            <a:r>
              <a:rPr lang="fr-FR" dirty="0" err="1"/>
              <a:t>say</a:t>
            </a:r>
            <a:r>
              <a:rPr lang="fr-FR" dirty="0"/>
              <a:t> </a:t>
            </a:r>
            <a:r>
              <a:rPr lang="fr-FR" dirty="0" err="1"/>
              <a:t>before</a:t>
            </a:r>
            <a:r>
              <a:rPr lang="fr-FR" dirty="0"/>
              <a:t>. </a:t>
            </a:r>
          </a:p>
          <a:p>
            <a:endParaRPr lang="fr-FR" dirty="0"/>
          </a:p>
          <a:p>
            <a:r>
              <a:rPr lang="fr-FR" dirty="0" err="1"/>
              <a:t>Hopefully</a:t>
            </a:r>
            <a:r>
              <a:rPr lang="fr-FR" dirty="0"/>
              <a:t> </a:t>
            </a:r>
            <a:r>
              <a:rPr lang="fr-FR" dirty="0" err="1"/>
              <a:t>we</a:t>
            </a:r>
            <a:r>
              <a:rPr lang="fr-FR" dirty="0"/>
              <a:t> </a:t>
            </a:r>
            <a:r>
              <a:rPr lang="fr-FR" dirty="0" err="1"/>
              <a:t>will</a:t>
            </a:r>
            <a:r>
              <a:rPr lang="fr-FR" dirty="0"/>
              <a:t> end </a:t>
            </a:r>
            <a:r>
              <a:rPr lang="fr-FR" dirty="0" err="1"/>
              <a:t>this</a:t>
            </a:r>
            <a:r>
              <a:rPr lang="fr-FR" dirty="0"/>
              <a:t> session </a:t>
            </a:r>
            <a:r>
              <a:rPr lang="fr-FR" dirty="0" err="1"/>
              <a:t>with</a:t>
            </a:r>
            <a:r>
              <a:rPr lang="fr-FR" dirty="0"/>
              <a:t> a Q&amp;A session all </a:t>
            </a:r>
            <a:r>
              <a:rPr lang="fr-FR" dirty="0" err="1"/>
              <a:t>together</a:t>
            </a:r>
            <a:r>
              <a:rPr lang="fr-FR" dirty="0"/>
              <a:t>. </a:t>
            </a:r>
          </a:p>
          <a:p>
            <a:endParaRPr lang="fr-FR" dirty="0"/>
          </a:p>
          <a:p>
            <a:r>
              <a:rPr lang="fr-FR" dirty="0"/>
              <a:t>Ok? </a:t>
            </a:r>
            <a:r>
              <a:rPr lang="fr-FR" dirty="0" err="1"/>
              <a:t>let’s</a:t>
            </a:r>
            <a:r>
              <a:rPr lang="fr-FR" dirty="0"/>
              <a:t> go!</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24337002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101</a:t>
            </a:fld>
            <a:endParaRPr lang="en-GB"/>
          </a:p>
        </p:txBody>
      </p:sp>
    </p:spTree>
    <p:extLst>
      <p:ext uri="{BB962C8B-B14F-4D97-AF65-F5344CB8AC3E}">
        <p14:creationId xmlns:p14="http://schemas.microsoft.com/office/powerpoint/2010/main" val="19688596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102</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106</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109</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110</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it better</a:t>
            </a:r>
          </a:p>
          <a:p>
            <a:endParaRPr lang="en-US" dirty="0"/>
          </a:p>
          <a:p>
            <a:r>
              <a:rPr lang="en-US" dirty="0"/>
              <a:t>YAGNI: focus only on what really matter.</a:t>
            </a:r>
          </a:p>
          <a:p>
            <a:endParaRPr lang="en-US" dirty="0"/>
          </a:p>
          <a:p>
            <a:r>
              <a:rPr lang="en-US" dirty="0"/>
              <a:t>More relaxed (</a:t>
            </a:r>
            <a:r>
              <a:rPr lang="en-US" dirty="0" err="1"/>
              <a:t>détendu</a:t>
            </a:r>
            <a:r>
              <a:rPr lang="en-US" dirty="0"/>
              <a:t>) – Against Procrastination and premature optimizations</a:t>
            </a:r>
          </a:p>
          <a:p>
            <a:r>
              <a:rPr lang="en-US" dirty="0"/>
              <a:t>More efficient (</a:t>
            </a:r>
            <a:r>
              <a:rPr lang="en-US" dirty="0" err="1"/>
              <a:t>efficace</a:t>
            </a:r>
            <a:r>
              <a:rPr lang="en-US" dirty="0"/>
              <a:t>) – Progressive consolidation with baby steps</a:t>
            </a:r>
          </a:p>
          <a:p>
            <a:r>
              <a:rPr lang="en-US" dirty="0"/>
              <a:t>More relevant (pertinent)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 </a:t>
            </a:r>
            <a:r>
              <a:rPr lang="en-GB" dirty="0" err="1"/>
              <a:t>vous</a:t>
            </a:r>
            <a:r>
              <a:rPr lang="en-GB" dirty="0"/>
              <a:t> ai </a:t>
            </a:r>
            <a:r>
              <a:rPr lang="en-GB" dirty="0" err="1"/>
              <a:t>dit</a:t>
            </a:r>
            <a:r>
              <a:rPr lang="en-GB" dirty="0"/>
              <a:t> tout à </a:t>
            </a:r>
            <a:r>
              <a:rPr lang="en-GB" dirty="0" err="1"/>
              <a:t>l’heure</a:t>
            </a:r>
            <a:r>
              <a:rPr lang="en-GB" dirty="0"/>
              <a:t> que </a:t>
            </a:r>
            <a:r>
              <a:rPr lang="en-GB" dirty="0" err="1"/>
              <a:t>j’avais</a:t>
            </a:r>
            <a:r>
              <a:rPr lang="en-GB" dirty="0"/>
              <a:t> rate à </a:t>
            </a:r>
            <a:r>
              <a:rPr lang="en-GB" dirty="0" err="1"/>
              <a:t>peu</a:t>
            </a:r>
            <a:r>
              <a:rPr lang="en-GB" dirty="0"/>
              <a:t> </a:t>
            </a:r>
            <a:r>
              <a:rPr lang="en-GB" dirty="0" err="1"/>
              <a:t>près</a:t>
            </a:r>
            <a:r>
              <a:rPr lang="en-GB" dirty="0"/>
              <a:t> tout </a:t>
            </a:r>
            <a:r>
              <a:rPr lang="en-GB" dirty="0" err="1"/>
              <a:t>ce</a:t>
            </a:r>
            <a:r>
              <a:rPr lang="en-GB" dirty="0"/>
              <a:t> qui </a:t>
            </a:r>
            <a:r>
              <a:rPr lang="en-GB" dirty="0" err="1"/>
              <a:t>était</a:t>
            </a:r>
            <a:r>
              <a:rPr lang="en-GB" dirty="0"/>
              <a:t> possible de </a:t>
            </a:r>
            <a:r>
              <a:rPr lang="en-GB" dirty="0" err="1"/>
              <a:t>rater</a:t>
            </a:r>
            <a:r>
              <a:rPr lang="en-GB" dirty="0"/>
              <a:t> </a:t>
            </a:r>
            <a:r>
              <a:rPr lang="en-GB" dirty="0" err="1"/>
              <a:t>en</a:t>
            </a:r>
            <a:r>
              <a:rPr lang="en-GB" dirty="0"/>
              <a:t> </a:t>
            </a:r>
            <a:r>
              <a:rPr lang="en-GB" dirty="0" err="1"/>
              <a:t>faisant</a:t>
            </a:r>
            <a:r>
              <a:rPr lang="en-GB" dirty="0"/>
              <a:t> du TDD tout au long de </a:t>
            </a:r>
            <a:r>
              <a:rPr lang="en-GB" dirty="0" err="1"/>
              <a:t>mes</a:t>
            </a:r>
            <a:r>
              <a:rPr lang="en-GB" dirty="0"/>
              <a:t> premières </a:t>
            </a:r>
            <a:r>
              <a:rPr lang="en-GB" dirty="0" err="1"/>
              <a:t>années</a:t>
            </a:r>
            <a:r>
              <a:rPr lang="en-GB" dirty="0"/>
              <a:t> de pratique.</a:t>
            </a:r>
          </a:p>
          <a:p>
            <a:endParaRPr lang="en-GB" dirty="0"/>
          </a:p>
          <a:p>
            <a:r>
              <a:rPr lang="en-GB" dirty="0" err="1"/>
              <a:t>Voyons</a:t>
            </a:r>
            <a:r>
              <a:rPr lang="en-GB" dirty="0"/>
              <a:t> </a:t>
            </a:r>
            <a:r>
              <a:rPr lang="en-GB" dirty="0" err="1"/>
              <a:t>maintenant</a:t>
            </a:r>
            <a:r>
              <a:rPr lang="en-GB" dirty="0"/>
              <a:t> ensemble </a:t>
            </a:r>
            <a:r>
              <a:rPr lang="en-GB" dirty="0" err="1"/>
              <a:t>quelques</a:t>
            </a:r>
            <a:r>
              <a:rPr lang="en-GB" dirty="0"/>
              <a:t> un des </a:t>
            </a:r>
            <a:r>
              <a:rPr lang="en-GB" dirty="0" err="1"/>
              <a:t>pièges</a:t>
            </a:r>
            <a:r>
              <a:rPr lang="en-GB" dirty="0"/>
              <a:t> </a:t>
            </a:r>
            <a:r>
              <a:rPr lang="en-GB" dirty="0" err="1"/>
              <a:t>ou</a:t>
            </a:r>
            <a:r>
              <a:rPr lang="en-GB" dirty="0"/>
              <a:t> difficulties dans </a:t>
            </a:r>
            <a:r>
              <a:rPr lang="en-GB" dirty="0" err="1"/>
              <a:t>lesquelles</a:t>
            </a:r>
            <a:r>
              <a:rPr lang="en-GB" dirty="0"/>
              <a:t> on </a:t>
            </a:r>
            <a:r>
              <a:rPr lang="en-GB" dirty="0" err="1"/>
              <a:t>peut</a:t>
            </a:r>
            <a:r>
              <a:rPr lang="en-GB" dirty="0"/>
              <a:t> </a:t>
            </a:r>
            <a:r>
              <a:rPr lang="en-GB" dirty="0" err="1"/>
              <a:t>tomber</a:t>
            </a:r>
            <a:r>
              <a:rPr lang="en-GB" dirty="0"/>
              <a:t> </a:t>
            </a:r>
            <a:r>
              <a:rPr lang="en-GB" dirty="0" err="1"/>
              <a:t>quand</a:t>
            </a:r>
            <a:r>
              <a:rPr lang="en-GB" dirty="0"/>
              <a:t> on fait du TDD.</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Alors</a:t>
            </a:r>
            <a:r>
              <a:rPr lang="en-US" sz="1200" dirty="0">
                <a:solidFill>
                  <a:schemeClr val="bg1"/>
                </a:solidFill>
              </a:rPr>
              <a:t>…. Déjà…</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attention au tests </a:t>
            </a:r>
            <a:r>
              <a:rPr lang="en-US" sz="1200" dirty="0" err="1">
                <a:solidFill>
                  <a:schemeClr val="bg1"/>
                </a:solidFill>
              </a:rPr>
              <a:t>fragiles</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 </a:t>
            </a:r>
            <a:r>
              <a:rPr lang="en-US" sz="1200" dirty="0" err="1">
                <a:solidFill>
                  <a:schemeClr val="bg1"/>
                </a:solidFill>
              </a:rPr>
              <a:t>C’est</a:t>
            </a:r>
            <a:r>
              <a:rPr lang="en-US" sz="1200" dirty="0">
                <a:solidFill>
                  <a:schemeClr val="bg1"/>
                </a:solidFill>
              </a:rPr>
              <a:t> quoi un test fragile ? </a:t>
            </a:r>
            <a:r>
              <a:rPr lang="en-US" sz="1200" dirty="0" err="1">
                <a:solidFill>
                  <a:schemeClr val="bg1"/>
                </a:solidFill>
              </a:rPr>
              <a:t>C’est</a:t>
            </a:r>
            <a:r>
              <a:rPr lang="en-US" sz="1200" dirty="0">
                <a:solidFill>
                  <a:schemeClr val="bg1"/>
                </a:solidFill>
              </a:rPr>
              <a:t> un test qui </a:t>
            </a:r>
            <a:r>
              <a:rPr lang="en-US" sz="1200" dirty="0" err="1">
                <a:solidFill>
                  <a:schemeClr val="bg1"/>
                </a:solidFill>
              </a:rPr>
              <a:t>casse</a:t>
            </a:r>
            <a:r>
              <a:rPr lang="en-US" sz="1200" dirty="0">
                <a:solidFill>
                  <a:schemeClr val="bg1"/>
                </a:solidFill>
              </a:rPr>
              <a:t> un </a:t>
            </a:r>
            <a:r>
              <a:rPr lang="en-US" sz="1200" dirty="0" err="1">
                <a:solidFill>
                  <a:schemeClr val="bg1"/>
                </a:solidFill>
              </a:rPr>
              <a:t>peu</a:t>
            </a:r>
            <a:r>
              <a:rPr lang="en-US" sz="1200" dirty="0">
                <a:solidFill>
                  <a:schemeClr val="bg1"/>
                </a:solidFill>
              </a:rPr>
              <a:t> trop </a:t>
            </a:r>
            <a:r>
              <a:rPr lang="en-US" sz="1200" dirty="0" err="1">
                <a:solidFill>
                  <a:schemeClr val="bg1"/>
                </a:solidFill>
              </a:rPr>
              <a:t>souvent</a:t>
            </a:r>
            <a:r>
              <a:rPr lang="en-US" sz="1200" dirty="0">
                <a:solidFill>
                  <a:schemeClr val="bg1"/>
                </a:solidFill>
              </a:rPr>
              <a:t> </a:t>
            </a:r>
            <a:r>
              <a:rPr lang="en-US" sz="1200" dirty="0" err="1">
                <a:solidFill>
                  <a:schemeClr val="bg1"/>
                </a:solidFill>
              </a:rPr>
              <a:t>quand</a:t>
            </a:r>
            <a:r>
              <a:rPr lang="en-US" sz="1200" dirty="0">
                <a:solidFill>
                  <a:schemeClr val="bg1"/>
                </a:solidFill>
              </a:rPr>
              <a:t> on </a:t>
            </a:r>
            <a:r>
              <a:rPr lang="en-US" sz="1200" dirty="0" err="1">
                <a:solidFill>
                  <a:schemeClr val="bg1"/>
                </a:solidFill>
              </a:rPr>
              <a:t>veut</a:t>
            </a:r>
            <a:r>
              <a:rPr lang="en-US" sz="1200" dirty="0">
                <a:solidFill>
                  <a:schemeClr val="bg1"/>
                </a:solidFill>
              </a:rPr>
              <a:t> changer </a:t>
            </a:r>
            <a:r>
              <a:rPr lang="en-US" sz="1200" dirty="0" err="1">
                <a:solidFill>
                  <a:schemeClr val="bg1"/>
                </a:solidFill>
              </a:rPr>
              <a:t>notre</a:t>
            </a:r>
            <a:r>
              <a:rPr lang="en-US" sz="1200" dirty="0">
                <a:solidFill>
                  <a:schemeClr val="bg1"/>
                </a:solidFill>
              </a:rPr>
              <a:t> code (on </a:t>
            </a:r>
            <a:r>
              <a:rPr lang="en-US" sz="1200" dirty="0" err="1">
                <a:solidFill>
                  <a:schemeClr val="bg1"/>
                </a:solidFill>
              </a:rPr>
              <a:t>va</a:t>
            </a:r>
            <a:r>
              <a:rPr lang="en-US" sz="1200" dirty="0">
                <a:solidFill>
                  <a:schemeClr val="bg1"/>
                </a:solidFill>
              </a:rPr>
              <a:t> le </a:t>
            </a:r>
            <a:r>
              <a:rPr lang="en-US" sz="1200" dirty="0" err="1">
                <a:solidFill>
                  <a:schemeClr val="bg1"/>
                </a:solidFill>
              </a:rPr>
              <a:t>voir</a:t>
            </a:r>
            <a:r>
              <a:rPr lang="en-US" sz="1200" dirty="0">
                <a:solidFill>
                  <a:schemeClr val="bg1"/>
                </a:solidFill>
              </a:rPr>
              <a:t> après avec </a:t>
            </a:r>
            <a:r>
              <a:rPr lang="en-US" sz="1200" dirty="0" err="1">
                <a:solidFill>
                  <a:schemeClr val="bg1"/>
                </a:solidFill>
              </a:rPr>
              <a:t>une</a:t>
            </a:r>
            <a:r>
              <a:rPr lang="en-US" sz="1200" dirty="0">
                <a:solidFill>
                  <a:schemeClr val="bg1"/>
                </a:solidFill>
              </a:rPr>
              <a:t> petite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Attention aux angles </a:t>
            </a:r>
            <a:r>
              <a:rPr lang="en-US" sz="1200" dirty="0" err="1">
                <a:solidFill>
                  <a:schemeClr val="bg1"/>
                </a:solidFill>
              </a:rPr>
              <a:t>morts</a:t>
            </a:r>
            <a:r>
              <a:rPr lang="en-US" sz="1200" dirty="0">
                <a:solidFill>
                  <a:schemeClr val="bg1"/>
                </a:solidFill>
              </a:rPr>
              <a:t>, </a:t>
            </a:r>
            <a:r>
              <a:rPr lang="en-US" sz="1200" dirty="0" err="1">
                <a:solidFill>
                  <a:schemeClr val="bg1"/>
                </a:solidFill>
              </a:rPr>
              <a:t>ca.d</a:t>
            </a:r>
            <a:r>
              <a:rPr lang="en-US" sz="1200" dirty="0">
                <a:solidFill>
                  <a:schemeClr val="bg1"/>
                </a:solidFill>
              </a:rPr>
              <a:t> à tout </a:t>
            </a:r>
            <a:r>
              <a:rPr lang="en-US" sz="1200" dirty="0" err="1">
                <a:solidFill>
                  <a:schemeClr val="bg1"/>
                </a:solidFill>
              </a:rPr>
              <a:t>ces</a:t>
            </a:r>
            <a:r>
              <a:rPr lang="en-US" sz="1200" dirty="0">
                <a:solidFill>
                  <a:schemeClr val="bg1"/>
                </a:solidFill>
              </a:rPr>
              <a:t> petits </a:t>
            </a:r>
            <a:r>
              <a:rPr lang="en-US" sz="1200" dirty="0" err="1">
                <a:solidFill>
                  <a:schemeClr val="bg1"/>
                </a:solidFill>
              </a:rPr>
              <a:t>endroits</a:t>
            </a:r>
            <a:r>
              <a:rPr lang="en-US" sz="1200" dirty="0">
                <a:solidFill>
                  <a:schemeClr val="bg1"/>
                </a:solidFill>
              </a:rPr>
              <a:t> </a:t>
            </a:r>
            <a:r>
              <a:rPr lang="en-US" sz="1200" dirty="0" err="1">
                <a:solidFill>
                  <a:schemeClr val="bg1"/>
                </a:solidFill>
              </a:rPr>
              <a:t>ou</a:t>
            </a:r>
            <a:r>
              <a:rPr lang="en-US" sz="1200" dirty="0">
                <a:solidFill>
                  <a:schemeClr val="bg1"/>
                </a:solidFill>
              </a:rPr>
              <a:t> les </a:t>
            </a:r>
            <a:r>
              <a:rPr lang="en-US" sz="1200" dirty="0" err="1">
                <a:solidFill>
                  <a:schemeClr val="bg1"/>
                </a:solidFill>
              </a:rPr>
              <a:t>bacteries</a:t>
            </a:r>
            <a:r>
              <a:rPr lang="en-US" sz="1200" dirty="0">
                <a:solidFill>
                  <a:schemeClr val="bg1"/>
                </a:solidFill>
              </a:rPr>
              <a:t> </a:t>
            </a:r>
            <a:r>
              <a:rPr lang="en-US" sz="1200" dirty="0" err="1">
                <a:solidFill>
                  <a:schemeClr val="bg1"/>
                </a:solidFill>
              </a:rPr>
              <a:t>attaquent</a:t>
            </a:r>
            <a:r>
              <a:rPr lang="en-US" sz="1200" dirty="0">
                <a:solidFill>
                  <a:schemeClr val="bg1"/>
                </a:solidFill>
              </a:rPr>
              <a:t>.. </a:t>
            </a:r>
            <a:r>
              <a:rPr lang="en-US" sz="1200" dirty="0" err="1">
                <a:solidFill>
                  <a:schemeClr val="bg1"/>
                </a:solidFill>
              </a:rPr>
              <a:t>Ou</a:t>
            </a:r>
            <a:r>
              <a:rPr lang="en-US" sz="1200" dirty="0">
                <a:solidFill>
                  <a:schemeClr val="bg1"/>
                </a:solidFill>
              </a:rPr>
              <a:t> les bugs </a:t>
            </a:r>
            <a:r>
              <a:rPr lang="en-US" sz="1200" dirty="0" err="1">
                <a:solidFill>
                  <a:schemeClr val="bg1"/>
                </a:solidFill>
              </a:rPr>
              <a:t>apparaissent</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Attention aux tests trop </a:t>
            </a:r>
            <a:r>
              <a:rPr lang="en-US" sz="1200" dirty="0" err="1">
                <a:solidFill>
                  <a:schemeClr val="bg1"/>
                </a:solidFill>
              </a:rPr>
              <a:t>compliqués</a:t>
            </a:r>
            <a:r>
              <a:rPr lang="en-US" sz="1200" dirty="0">
                <a:solidFill>
                  <a:schemeClr val="bg1"/>
                </a:solidFill>
              </a:rPr>
              <a:t>. Ca fatigue tout le monde de lire du code procedural </a:t>
            </a:r>
            <a:r>
              <a:rPr lang="en-US" sz="1200" dirty="0" err="1">
                <a:solidFill>
                  <a:schemeClr val="bg1"/>
                </a:solidFill>
              </a:rPr>
              <a:t>pissé</a:t>
            </a:r>
            <a:r>
              <a:rPr lang="en-US" sz="1200" dirty="0">
                <a:solidFill>
                  <a:schemeClr val="bg1"/>
                </a:solidFill>
              </a:rPr>
              <a:t> à la </a:t>
            </a:r>
            <a:r>
              <a:rPr lang="en-US" sz="1200" dirty="0" err="1">
                <a:solidFill>
                  <a:schemeClr val="bg1"/>
                </a:solidFill>
              </a:rPr>
              <a:t>ligne</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Si </a:t>
            </a:r>
            <a:r>
              <a:rPr lang="en-US" sz="1200" dirty="0" err="1">
                <a:solidFill>
                  <a:schemeClr val="bg1"/>
                </a:solidFill>
              </a:rPr>
              <a:t>vous</a:t>
            </a:r>
            <a:r>
              <a:rPr lang="en-US" sz="1200" dirty="0">
                <a:solidFill>
                  <a:schemeClr val="bg1"/>
                </a:solidFill>
              </a:rPr>
              <a:t> ne </a:t>
            </a:r>
            <a:r>
              <a:rPr lang="en-US" sz="1200" dirty="0" err="1">
                <a:solidFill>
                  <a:schemeClr val="bg1"/>
                </a:solidFill>
              </a:rPr>
              <a:t>faites</a:t>
            </a:r>
            <a:r>
              <a:rPr lang="en-US" sz="1200" dirty="0">
                <a:solidFill>
                  <a:schemeClr val="bg1"/>
                </a:solidFill>
              </a:rPr>
              <a:t> pas attention à la </a:t>
            </a:r>
            <a:r>
              <a:rPr lang="en-US" sz="1200" dirty="0" err="1">
                <a:solidFill>
                  <a:schemeClr val="bg1"/>
                </a:solidFill>
              </a:rPr>
              <a:t>qualité</a:t>
            </a:r>
            <a:r>
              <a:rPr lang="en-US" sz="1200" dirty="0">
                <a:solidFill>
                  <a:schemeClr val="bg1"/>
                </a:solidFill>
              </a:rPr>
              <a:t> et à la </a:t>
            </a:r>
            <a:r>
              <a:rPr lang="en-US" sz="1200" dirty="0" err="1">
                <a:solidFill>
                  <a:schemeClr val="bg1"/>
                </a:solidFill>
              </a:rPr>
              <a:t>lisibilité</a:t>
            </a:r>
            <a:r>
              <a:rPr lang="en-US" sz="1200" dirty="0">
                <a:solidFill>
                  <a:schemeClr val="bg1"/>
                </a:solidFill>
              </a:rPr>
              <a:t> de </a:t>
            </a:r>
            <a:r>
              <a:rPr lang="en-US" sz="1200" dirty="0" err="1">
                <a:solidFill>
                  <a:schemeClr val="bg1"/>
                </a:solidFill>
              </a:rPr>
              <a:t>votre</a:t>
            </a:r>
            <a:r>
              <a:rPr lang="en-US" sz="1200" dirty="0">
                <a:solidFill>
                  <a:schemeClr val="bg1"/>
                </a:solidFill>
              </a:rPr>
              <a:t> code de tests =&gt; tout </a:t>
            </a:r>
            <a:r>
              <a:rPr lang="en-US" sz="1200" dirty="0" err="1">
                <a:solidFill>
                  <a:schemeClr val="bg1"/>
                </a:solidFill>
              </a:rPr>
              <a:t>va</a:t>
            </a:r>
            <a:r>
              <a:rPr lang="en-US" sz="1200" dirty="0">
                <a:solidFill>
                  <a:schemeClr val="bg1"/>
                </a:solidFill>
              </a:rPr>
              <a:t> se </a:t>
            </a:r>
            <a:r>
              <a:rPr lang="en-US" sz="1200" dirty="0" err="1">
                <a:solidFill>
                  <a:schemeClr val="bg1"/>
                </a:solidFill>
              </a:rPr>
              <a:t>dégrader</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Bon. On </a:t>
            </a:r>
            <a:r>
              <a:rPr lang="en-US" sz="1200" dirty="0" err="1">
                <a:solidFill>
                  <a:schemeClr val="bg1"/>
                </a:solidFill>
              </a:rPr>
              <a:t>va</a:t>
            </a:r>
            <a:r>
              <a:rPr lang="en-US" sz="1200" dirty="0">
                <a:solidFill>
                  <a:schemeClr val="bg1"/>
                </a:solidFill>
              </a:rPr>
              <a:t> </a:t>
            </a:r>
            <a:r>
              <a:rPr lang="en-US" sz="1200" dirty="0" err="1">
                <a:solidFill>
                  <a:schemeClr val="bg1"/>
                </a:solidFill>
              </a:rPr>
              <a:t>zoomer</a:t>
            </a:r>
            <a:r>
              <a:rPr lang="en-US" sz="1200" dirty="0">
                <a:solidFill>
                  <a:schemeClr val="bg1"/>
                </a:solidFill>
              </a:rPr>
              <a:t> un </a:t>
            </a:r>
            <a:r>
              <a:rPr lang="en-US" sz="1200" dirty="0" err="1">
                <a:solidFill>
                  <a:schemeClr val="bg1"/>
                </a:solidFill>
              </a:rPr>
              <a:t>peu</a:t>
            </a:r>
            <a:r>
              <a:rPr lang="en-US" sz="1200" dirty="0">
                <a:solidFill>
                  <a:schemeClr val="bg1"/>
                </a:solidFill>
              </a:rPr>
              <a:t> sur </a:t>
            </a:r>
            <a:r>
              <a:rPr lang="en-US" sz="1200" dirty="0" err="1">
                <a:solidFill>
                  <a:schemeClr val="bg1"/>
                </a:solidFill>
              </a:rPr>
              <a:t>ces</a:t>
            </a:r>
            <a:r>
              <a:rPr lang="en-US" sz="1200" dirty="0">
                <a:solidFill>
                  <a:schemeClr val="bg1"/>
                </a:solidFill>
              </a:rPr>
              <a:t> 3 types de </a:t>
            </a:r>
            <a:r>
              <a:rPr lang="en-US" sz="1200" dirty="0" err="1">
                <a:solidFill>
                  <a:schemeClr val="bg1"/>
                </a:solidFill>
              </a:rPr>
              <a:t>difficultés</a:t>
            </a:r>
            <a:r>
              <a:rPr lang="en-US" sz="1200" dirty="0">
                <a:solidFill>
                  <a:schemeClr val="bg1"/>
                </a:solidFill>
              </a:rPr>
              <a:t> avec </a:t>
            </a:r>
            <a:r>
              <a:rPr lang="en-US" sz="1200" dirty="0" err="1">
                <a:solidFill>
                  <a:schemeClr val="bg1"/>
                </a:solidFill>
              </a:rPr>
              <a:t>quelques</a:t>
            </a:r>
            <a:r>
              <a:rPr lang="en-US" sz="1200" dirty="0">
                <a:solidFill>
                  <a:schemeClr val="bg1"/>
                </a:solidFill>
              </a:rPr>
              <a:t> animations pour render </a:t>
            </a:r>
            <a:r>
              <a:rPr lang="en-US" sz="1200" dirty="0" err="1">
                <a:solidFill>
                  <a:schemeClr val="bg1"/>
                </a:solidFill>
              </a:rPr>
              <a:t>ça</a:t>
            </a:r>
            <a:r>
              <a:rPr lang="en-US" sz="1200" dirty="0">
                <a:solidFill>
                  <a:schemeClr val="bg1"/>
                </a:solidFill>
              </a:rPr>
              <a:t> plus </a:t>
            </a:r>
            <a:r>
              <a:rPr lang="en-US" sz="1200" dirty="0" err="1">
                <a:solidFill>
                  <a:schemeClr val="bg1"/>
                </a:solidFill>
              </a:rPr>
              <a:t>lisible</a:t>
            </a:r>
            <a:r>
              <a:rPr lang="en-US" sz="1200" dirty="0">
                <a:solidFill>
                  <a:schemeClr val="bg1"/>
                </a:solidFill>
              </a:rPr>
              <a:t>. Ok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have situations like this</a:t>
            </a:r>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3599053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a:p>
            <a:endParaRPr lang="en-GB" dirty="0"/>
          </a:p>
          <a:p>
            <a:r>
              <a:rPr lang="en-GB" dirty="0"/>
              <a:t>Du coup ma </a:t>
            </a:r>
            <a:r>
              <a:rPr lang="en-GB" dirty="0" err="1"/>
              <a:t>traduciton</a:t>
            </a:r>
            <a:r>
              <a:rPr lang="en-GB" dirty="0"/>
              <a:t> à </a:t>
            </a:r>
            <a:r>
              <a:rPr lang="en-GB" dirty="0" err="1"/>
              <a:t>moi</a:t>
            </a:r>
            <a:r>
              <a:rPr lang="en-GB" dirty="0"/>
              <a:t> : </a:t>
            </a:r>
            <a:r>
              <a:rPr lang="en-GB" dirty="0" err="1"/>
              <a:t>écrivez</a:t>
            </a:r>
            <a:r>
              <a:rPr lang="en-GB" dirty="0"/>
              <a:t> des tests </a:t>
            </a:r>
            <a:r>
              <a:rPr lang="en-GB" dirty="0" err="1"/>
              <a:t>d’acceptation</a:t>
            </a:r>
            <a:r>
              <a:rPr lang="en-GB" dirty="0"/>
              <a:t> </a:t>
            </a:r>
            <a:r>
              <a:rPr lang="en-GB" dirty="0" err="1"/>
              <a:t>gros</a:t>
            </a:r>
            <a:r>
              <a:rPr lang="en-GB" dirty="0"/>
              <a:t> grains, </a:t>
            </a:r>
            <a:r>
              <a:rPr lang="en-GB" dirty="0" err="1"/>
              <a:t>c’est</a:t>
            </a:r>
            <a:r>
              <a:rPr lang="en-GB" dirty="0"/>
              <a:t> à dire des tests qui </a:t>
            </a:r>
            <a:r>
              <a:rPr lang="en-GB" dirty="0" err="1"/>
              <a:t>s’appliquent</a:t>
            </a:r>
            <a:r>
              <a:rPr lang="en-GB" dirty="0"/>
              <a:t> sur des </a:t>
            </a:r>
            <a:r>
              <a:rPr lang="en-GB" dirty="0" err="1"/>
              <a:t>gros</a:t>
            </a:r>
            <a:r>
              <a:rPr lang="en-GB" dirty="0"/>
              <a:t> </a:t>
            </a:r>
            <a:r>
              <a:rPr lang="en-GB" dirty="0" err="1"/>
              <a:t>trucs</a:t>
            </a:r>
            <a:r>
              <a:rPr lang="en-GB" dirty="0"/>
              <a:t>: </a:t>
            </a:r>
            <a:r>
              <a:rPr lang="en-GB" dirty="0" err="1"/>
              <a:t>dont</a:t>
            </a:r>
            <a:r>
              <a:rPr lang="en-GB" dirty="0"/>
              <a:t> le </a:t>
            </a:r>
            <a:r>
              <a:rPr lang="en-GB" dirty="0" err="1"/>
              <a:t>sujet</a:t>
            </a:r>
            <a:r>
              <a:rPr lang="en-GB" dirty="0"/>
              <a:t> à </a:t>
            </a:r>
            <a:r>
              <a:rPr lang="en-GB" dirty="0" err="1"/>
              <a:t>l’étude</a:t>
            </a:r>
            <a:r>
              <a:rPr lang="en-GB" dirty="0"/>
              <a:t> </a:t>
            </a:r>
            <a:r>
              <a:rPr lang="en-GB" dirty="0" err="1"/>
              <a:t>est</a:t>
            </a:r>
            <a:r>
              <a:rPr lang="en-GB" dirty="0"/>
              <a:t> </a:t>
            </a:r>
            <a:r>
              <a:rPr lang="en-GB" dirty="0" err="1"/>
              <a:t>une</a:t>
            </a:r>
            <a:r>
              <a:rPr lang="en-GB" dirty="0"/>
              <a:t> API par </a:t>
            </a:r>
            <a:r>
              <a:rPr lang="en-GB" dirty="0" err="1"/>
              <a:t>exemple</a:t>
            </a:r>
            <a:r>
              <a:rPr lang="en-GB" dirty="0"/>
              <a:t> . </a:t>
            </a:r>
            <a:r>
              <a:rPr lang="en-GB" dirty="0" err="1"/>
              <a:t>Vous</a:t>
            </a:r>
            <a:r>
              <a:rPr lang="en-GB" dirty="0"/>
              <a:t> </a:t>
            </a:r>
            <a:r>
              <a:rPr lang="en-GB" dirty="0" err="1"/>
              <a:t>allez</a:t>
            </a:r>
            <a:r>
              <a:rPr lang="en-GB" dirty="0"/>
              <a:t> </a:t>
            </a:r>
            <a:r>
              <a:rPr lang="en-GB" dirty="0" err="1"/>
              <a:t>testez</a:t>
            </a:r>
            <a:r>
              <a:rPr lang="en-GB" dirty="0"/>
              <a:t> des petites choses, </a:t>
            </a:r>
            <a:r>
              <a:rPr lang="en-GB" dirty="0" err="1"/>
              <a:t>mais</a:t>
            </a:r>
            <a:r>
              <a:rPr lang="en-GB" dirty="0"/>
              <a:t> à </a:t>
            </a:r>
            <a:r>
              <a:rPr lang="en-GB" dirty="0" err="1"/>
              <a:t>chaque</a:t>
            </a:r>
            <a:r>
              <a:rPr lang="en-GB" dirty="0"/>
              <a:t> </a:t>
            </a:r>
            <a:r>
              <a:rPr lang="en-GB" dirty="0" err="1"/>
              <a:t>fois</a:t>
            </a:r>
            <a:r>
              <a:rPr lang="en-GB" dirty="0"/>
              <a:t> sur un ensemble consequent. </a:t>
            </a:r>
          </a:p>
          <a:p>
            <a:endParaRPr lang="en-GB" dirty="0"/>
          </a:p>
          <a:p>
            <a:r>
              <a:rPr lang="en-GB" dirty="0" err="1"/>
              <a:t>N’écrivez</a:t>
            </a:r>
            <a:r>
              <a:rPr lang="en-GB" dirty="0"/>
              <a:t> pas </a:t>
            </a:r>
            <a:r>
              <a:rPr lang="en-GB" dirty="0" err="1"/>
              <a:t>forcément</a:t>
            </a:r>
            <a:r>
              <a:rPr lang="en-GB" dirty="0"/>
              <a:t> de tests sur des petites choses, </a:t>
            </a:r>
            <a:r>
              <a:rPr lang="en-GB" dirty="0" err="1"/>
              <a:t>comme</a:t>
            </a:r>
            <a:r>
              <a:rPr lang="en-GB" dirty="0"/>
              <a:t> des classes, des types, et encore </a:t>
            </a:r>
            <a:r>
              <a:rPr lang="en-GB" dirty="0" err="1"/>
              <a:t>moins</a:t>
            </a:r>
            <a:r>
              <a:rPr lang="en-GB" dirty="0"/>
              <a:t> des </a:t>
            </a:r>
            <a:r>
              <a:rPr lang="en-GB" dirty="0" err="1"/>
              <a:t>méthodes</a:t>
            </a:r>
            <a:r>
              <a:rPr lang="en-GB" dirty="0"/>
              <a:t>. Et </a:t>
            </a:r>
            <a:r>
              <a:rPr lang="en-GB" dirty="0" err="1"/>
              <a:t>quand</a:t>
            </a:r>
            <a:r>
              <a:rPr lang="en-GB" dirty="0"/>
              <a:t> </a:t>
            </a:r>
            <a:r>
              <a:rPr lang="en-GB" dirty="0" err="1"/>
              <a:t>vous</a:t>
            </a:r>
            <a:r>
              <a:rPr lang="en-GB" dirty="0"/>
              <a:t> le </a:t>
            </a:r>
            <a:r>
              <a:rPr lang="en-GB" dirty="0" err="1"/>
              <a:t>ferez</a:t>
            </a:r>
            <a:r>
              <a:rPr lang="en-GB" dirty="0"/>
              <a:t>, dans la </a:t>
            </a:r>
            <a:r>
              <a:rPr lang="en-GB" dirty="0" err="1"/>
              <a:t>plupart</a:t>
            </a:r>
            <a:r>
              <a:rPr lang="en-GB" dirty="0"/>
              <a:t> des </a:t>
            </a:r>
            <a:r>
              <a:rPr lang="en-GB" dirty="0" err="1"/>
              <a:t>cas</a:t>
            </a:r>
            <a:r>
              <a:rPr lang="en-GB" dirty="0"/>
              <a:t> (pour advancer sur le design </a:t>
            </a:r>
            <a:r>
              <a:rPr lang="en-GB" dirty="0" err="1"/>
              <a:t>ou</a:t>
            </a:r>
            <a:r>
              <a:rPr lang="en-GB" dirty="0"/>
              <a:t> des parties </a:t>
            </a:r>
            <a:r>
              <a:rPr lang="en-GB" dirty="0" err="1"/>
              <a:t>compliquées</a:t>
            </a:r>
            <a:r>
              <a:rPr lang="en-GB" dirty="0"/>
              <a:t>), </a:t>
            </a:r>
            <a:r>
              <a:rPr lang="en-GB" dirty="0" err="1"/>
              <a:t>n’hésitez</a:t>
            </a:r>
            <a:r>
              <a:rPr lang="en-GB" dirty="0"/>
              <a:t> pas à les </a:t>
            </a:r>
            <a:r>
              <a:rPr lang="en-GB" dirty="0" err="1"/>
              <a:t>supprimer</a:t>
            </a:r>
            <a:r>
              <a:rPr lang="en-GB" dirty="0"/>
              <a:t> </a:t>
            </a:r>
            <a:r>
              <a:rPr lang="en-GB" dirty="0" err="1"/>
              <a:t>ensuite</a:t>
            </a:r>
            <a:r>
              <a:rPr lang="en-GB" dirty="0"/>
              <a:t> (un </a:t>
            </a:r>
            <a:r>
              <a:rPr lang="en-GB" dirty="0" err="1"/>
              <a:t>peu</a:t>
            </a:r>
            <a:r>
              <a:rPr lang="en-GB" dirty="0"/>
              <a:t> </a:t>
            </a:r>
            <a:r>
              <a:rPr lang="en-GB" dirty="0" err="1"/>
              <a:t>comme</a:t>
            </a:r>
            <a:r>
              <a:rPr lang="en-GB" dirty="0"/>
              <a:t> </a:t>
            </a:r>
            <a:r>
              <a:rPr lang="en-GB" dirty="0" err="1"/>
              <a:t>l’analogie</a:t>
            </a:r>
            <a:r>
              <a:rPr lang="en-GB" dirty="0"/>
              <a:t> </a:t>
            </a:r>
            <a:r>
              <a:rPr lang="en-GB" dirty="0" err="1"/>
              <a:t>qu’aime</a:t>
            </a:r>
            <a:r>
              <a:rPr lang="en-GB" dirty="0"/>
              <a:t> bien mon </a:t>
            </a:r>
            <a:r>
              <a:rPr lang="en-GB" dirty="0" err="1"/>
              <a:t>pote</a:t>
            </a:r>
            <a:r>
              <a:rPr lang="en-GB" dirty="0"/>
              <a:t> et </a:t>
            </a:r>
            <a:r>
              <a:rPr lang="en-GB" dirty="0" err="1"/>
              <a:t>associé</a:t>
            </a:r>
            <a:r>
              <a:rPr lang="en-GB" dirty="0"/>
              <a:t> Bruno : des petits </a:t>
            </a:r>
            <a:r>
              <a:rPr lang="en-GB" dirty="0" err="1"/>
              <a:t>tasseaux</a:t>
            </a:r>
            <a:r>
              <a:rPr lang="en-GB" dirty="0"/>
              <a:t> de </a:t>
            </a:r>
            <a:r>
              <a:rPr lang="en-GB" dirty="0" err="1"/>
              <a:t>bois</a:t>
            </a:r>
            <a:r>
              <a:rPr lang="en-GB" dirty="0"/>
              <a:t> qui nous </a:t>
            </a:r>
            <a:r>
              <a:rPr lang="en-GB" dirty="0" err="1"/>
              <a:t>aident</a:t>
            </a:r>
            <a:r>
              <a:rPr lang="en-GB" dirty="0"/>
              <a:t> à </a:t>
            </a:r>
            <a:r>
              <a:rPr lang="en-GB" dirty="0" err="1"/>
              <a:t>monter</a:t>
            </a:r>
            <a:r>
              <a:rPr lang="en-GB" dirty="0"/>
              <a:t> un </a:t>
            </a:r>
            <a:r>
              <a:rPr lang="en-GB" dirty="0" err="1"/>
              <a:t>mur</a:t>
            </a:r>
            <a:r>
              <a:rPr lang="en-GB" dirty="0"/>
              <a:t> </a:t>
            </a:r>
            <a:r>
              <a:rPr lang="en-GB" dirty="0" err="1"/>
              <a:t>en</a:t>
            </a:r>
            <a:r>
              <a:rPr lang="en-GB" dirty="0"/>
              <a:t> </a:t>
            </a:r>
            <a:r>
              <a:rPr lang="en-GB" dirty="0" err="1"/>
              <a:t>brique</a:t>
            </a:r>
            <a:r>
              <a:rPr lang="en-GB" dirty="0"/>
              <a:t>.</a:t>
            </a:r>
          </a:p>
          <a:p>
            <a:endParaRPr lang="en-GB" dirty="0"/>
          </a:p>
          <a:p>
            <a:r>
              <a:rPr lang="en-GB" dirty="0"/>
              <a:t>Bon, </a:t>
            </a:r>
            <a:r>
              <a:rPr lang="en-GB" dirty="0" err="1"/>
              <a:t>j’imagine</a:t>
            </a:r>
            <a:r>
              <a:rPr lang="en-GB" dirty="0"/>
              <a:t> que </a:t>
            </a:r>
            <a:r>
              <a:rPr lang="en-GB" dirty="0" err="1"/>
              <a:t>j’aurai</a:t>
            </a:r>
            <a:r>
              <a:rPr lang="en-GB" dirty="0"/>
              <a:t> </a:t>
            </a:r>
            <a:r>
              <a:rPr lang="en-GB" dirty="0" err="1"/>
              <a:t>pleins</a:t>
            </a:r>
            <a:r>
              <a:rPr lang="en-GB" dirty="0"/>
              <a:t> de questions </a:t>
            </a:r>
            <a:r>
              <a:rPr lang="en-GB" dirty="0" err="1"/>
              <a:t>ou</a:t>
            </a:r>
            <a:r>
              <a:rPr lang="en-GB" dirty="0"/>
              <a:t> </a:t>
            </a:r>
            <a:r>
              <a:rPr lang="en-GB" dirty="0" err="1"/>
              <a:t>d’objections</a:t>
            </a:r>
            <a:r>
              <a:rPr lang="en-GB" dirty="0"/>
              <a:t> </a:t>
            </a:r>
            <a:r>
              <a:rPr lang="en-GB" dirty="0" err="1"/>
              <a:t>là</a:t>
            </a:r>
            <a:r>
              <a:rPr lang="en-GB" dirty="0"/>
              <a:t>-dessus.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a:t>
            </a:r>
            <a:r>
              <a:rPr lang="en-GB" dirty="0" err="1"/>
              <a:t>c’est</a:t>
            </a:r>
            <a:r>
              <a:rPr lang="en-GB" dirty="0"/>
              <a:t> pour </a:t>
            </a:r>
            <a:r>
              <a:rPr lang="en-GB" dirty="0" err="1"/>
              <a:t>ça</a:t>
            </a:r>
            <a:r>
              <a:rPr lang="en-GB" dirty="0"/>
              <a:t> que je ne </a:t>
            </a:r>
            <a:r>
              <a:rPr lang="en-GB" dirty="0" err="1"/>
              <a:t>vais</a:t>
            </a:r>
            <a:r>
              <a:rPr lang="en-GB" dirty="0"/>
              <a:t> pas </a:t>
            </a:r>
            <a:r>
              <a:rPr lang="en-GB" dirty="0" err="1"/>
              <a:t>parler</a:t>
            </a:r>
            <a:r>
              <a:rPr lang="en-GB" dirty="0"/>
              <a:t> de tests front dans </a:t>
            </a:r>
            <a:r>
              <a:rPr lang="en-GB" dirty="0" err="1"/>
              <a:t>mes</a:t>
            </a:r>
            <a:r>
              <a:rPr lang="en-GB" dirty="0"/>
              <a:t> </a:t>
            </a:r>
            <a:r>
              <a:rPr lang="en-GB" dirty="0" err="1"/>
              <a:t>exemples</a:t>
            </a:r>
            <a:r>
              <a:rPr lang="en-GB" dirty="0"/>
              <a:t>, </a:t>
            </a:r>
            <a:r>
              <a:rPr lang="en-GB" dirty="0" err="1"/>
              <a:t>mais</a:t>
            </a:r>
            <a:r>
              <a:rPr lang="en-GB" dirty="0"/>
              <a:t> </a:t>
            </a:r>
            <a:r>
              <a:rPr lang="en-GB" dirty="0" err="1"/>
              <a:t>ça</a:t>
            </a:r>
            <a:r>
              <a:rPr lang="en-GB" dirty="0"/>
              <a:t> ne </a:t>
            </a:r>
            <a:r>
              <a:rPr lang="en-GB" dirty="0" err="1"/>
              <a:t>signifie</a:t>
            </a:r>
            <a:r>
              <a:rPr lang="en-GB" dirty="0"/>
              <a:t> pas que </a:t>
            </a:r>
            <a:r>
              <a:rPr lang="en-GB" dirty="0" err="1"/>
              <a:t>ce</a:t>
            </a:r>
            <a:r>
              <a:rPr lang="en-GB" dirty="0"/>
              <a:t> que je </a:t>
            </a:r>
            <a:r>
              <a:rPr lang="en-GB" dirty="0" err="1"/>
              <a:t>vais</a:t>
            </a:r>
            <a:r>
              <a:rPr lang="en-GB" dirty="0"/>
              <a:t> </a:t>
            </a:r>
            <a:r>
              <a:rPr lang="en-GB" dirty="0" err="1"/>
              <a:t>vous</a:t>
            </a:r>
            <a:r>
              <a:rPr lang="en-GB" dirty="0"/>
              <a:t> dire </a:t>
            </a:r>
            <a:r>
              <a:rPr lang="en-GB" dirty="0" err="1"/>
              <a:t>n’est</a:t>
            </a:r>
            <a:r>
              <a:rPr lang="en-GB" dirty="0"/>
              <a:t> pas  applicable pour tout type de tests, au contraire. </a:t>
            </a:r>
          </a:p>
          <a:p>
            <a:endParaRPr lang="en-GB" dirty="0"/>
          </a:p>
          <a:p>
            <a:r>
              <a:rPr lang="en-GB" dirty="0" err="1"/>
              <a:t>Mais</a:t>
            </a:r>
            <a:r>
              <a:rPr lang="en-GB" dirty="0"/>
              <a:t> il y aura des </a:t>
            </a:r>
            <a:r>
              <a:rPr lang="en-GB" dirty="0" err="1"/>
              <a:t>spécificités</a:t>
            </a:r>
            <a:r>
              <a:rPr lang="en-GB" dirty="0"/>
              <a:t> de temps </a:t>
            </a:r>
            <a:r>
              <a:rPr lang="en-GB" dirty="0" err="1"/>
              <a:t>en</a:t>
            </a:r>
            <a:r>
              <a:rPr lang="en-GB" dirty="0"/>
              <a:t> temps, </a:t>
            </a:r>
            <a:r>
              <a:rPr lang="en-GB" dirty="0" err="1"/>
              <a:t>comme</a:t>
            </a:r>
            <a:r>
              <a:rPr lang="en-GB" dirty="0"/>
              <a:t> un </a:t>
            </a:r>
            <a:r>
              <a:rPr lang="en-GB" dirty="0" err="1"/>
              <a:t>peu</a:t>
            </a:r>
            <a:r>
              <a:rPr lang="en-GB" dirty="0"/>
              <a:t> </a:t>
            </a:r>
            <a:r>
              <a:rPr lang="en-GB" dirty="0" err="1"/>
              <a:t>d’architecture</a:t>
            </a:r>
            <a:r>
              <a:rPr lang="en-GB" dirty="0"/>
              <a:t> </a:t>
            </a:r>
            <a:r>
              <a:rPr lang="en-GB" dirty="0" err="1"/>
              <a:t>hexagonale</a:t>
            </a:r>
            <a:r>
              <a:rPr lang="en-GB" dirty="0"/>
              <a:t> par ex (</a:t>
            </a:r>
            <a:r>
              <a:rPr lang="en-GB" dirty="0" err="1"/>
              <a:t>plutôt</a:t>
            </a:r>
            <a:r>
              <a:rPr lang="en-GB" dirty="0"/>
              <a:t> </a:t>
            </a:r>
            <a:r>
              <a:rPr lang="en-GB" dirty="0" err="1"/>
              <a:t>approprié</a:t>
            </a:r>
            <a:r>
              <a:rPr lang="en-GB" dirty="0"/>
              <a:t> pour du back).</a:t>
            </a:r>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L’archi</a:t>
            </a:r>
            <a:r>
              <a:rPr lang="en-GB" dirty="0"/>
              <a:t> </a:t>
            </a:r>
            <a:r>
              <a:rPr lang="en-GB" dirty="0" err="1"/>
              <a:t>hexagonale</a:t>
            </a:r>
            <a:r>
              <a:rPr lang="en-GB" dirty="0"/>
              <a:t> </a:t>
            </a:r>
            <a:r>
              <a:rPr lang="en-GB" dirty="0" err="1"/>
              <a:t>ça</a:t>
            </a:r>
            <a:r>
              <a:rPr lang="en-GB" dirty="0"/>
              <a:t> </a:t>
            </a:r>
            <a:r>
              <a:rPr lang="en-GB" dirty="0" err="1"/>
              <a:t>ressemble</a:t>
            </a:r>
            <a:r>
              <a:rPr lang="en-GB" dirty="0"/>
              <a:t> à </a:t>
            </a:r>
            <a:r>
              <a:rPr lang="en-GB" dirty="0" err="1"/>
              <a:t>ça</a:t>
            </a:r>
            <a:r>
              <a:rPr lang="en-GB" dirty="0"/>
              <a:t> vu </a:t>
            </a:r>
            <a:r>
              <a:rPr lang="en-GB" dirty="0" err="1"/>
              <a:t>d’avion</a:t>
            </a:r>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fr-FR" sz="1200" dirty="0">
                <a:solidFill>
                  <a:schemeClr val="bg1"/>
                </a:solidFill>
                <a:sym typeface="Wingdings" panose="05000000000000000000" pitchFamily="2" charset="2"/>
              </a:rPr>
              <a:t>Clic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(slowly) Outside-in Diamond TDD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34802016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19405738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1657737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18/04/2022</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18/04/2022</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18/04/2022</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18/04/2022</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18/04/2022</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0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0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02.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26.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jpe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jpeg"/></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9.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380825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3244355"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2778627"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11A809-98B8-4A13-A105-CEA96C9B61B6}"/>
              </a:ext>
            </a:extLst>
          </p:cNvPr>
          <p:cNvSpPr/>
          <p:nvPr/>
        </p:nvSpPr>
        <p:spPr>
          <a:xfrm>
            <a:off x="2380978" y="2875738"/>
            <a:ext cx="8577943" cy="339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FC4AD99-BDC2-48DF-A0E5-23358347EC8E}"/>
              </a:ext>
            </a:extLst>
          </p:cNvPr>
          <p:cNvSpPr/>
          <p:nvPr/>
        </p:nvSpPr>
        <p:spPr>
          <a:xfrm>
            <a:off x="3903354" y="860474"/>
            <a:ext cx="5533190" cy="4769991"/>
          </a:xfrm>
          <a:prstGeom prst="triangl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1B1C18E-B756-4584-A1C7-4C0039D574C4}"/>
              </a:ext>
            </a:extLst>
          </p:cNvPr>
          <p:cNvCxnSpPr>
            <a:cxnSpLocks/>
          </p:cNvCxnSpPr>
          <p:nvPr/>
        </p:nvCxnSpPr>
        <p:spPr>
          <a:xfrm>
            <a:off x="3443424" y="4014652"/>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987992-7942-4BE1-A9FC-B37D2A216BED}"/>
              </a:ext>
            </a:extLst>
          </p:cNvPr>
          <p:cNvCxnSpPr>
            <a:cxnSpLocks/>
          </p:cNvCxnSpPr>
          <p:nvPr/>
        </p:nvCxnSpPr>
        <p:spPr>
          <a:xfrm>
            <a:off x="3443424" y="2836550"/>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027C93-71E6-4654-8E1D-164C278A956E}"/>
              </a:ext>
            </a:extLst>
          </p:cNvPr>
          <p:cNvSpPr txBox="1"/>
          <p:nvPr/>
        </p:nvSpPr>
        <p:spPr>
          <a:xfrm>
            <a:off x="5892582" y="1779438"/>
            <a:ext cx="1554734"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UI tests</a:t>
            </a:r>
          </a:p>
        </p:txBody>
      </p:sp>
      <p:sp>
        <p:nvSpPr>
          <p:cNvPr id="31" name="TextBox 30">
            <a:extLst>
              <a:ext uri="{FF2B5EF4-FFF2-40B4-BE49-F238E27FC236}">
                <a16:creationId xmlns:a16="http://schemas.microsoft.com/office/drawing/2014/main" id="{1C4C818D-AB49-4746-A35F-73EE4F13A2A1}"/>
              </a:ext>
            </a:extLst>
          </p:cNvPr>
          <p:cNvSpPr txBox="1"/>
          <p:nvPr/>
        </p:nvSpPr>
        <p:spPr>
          <a:xfrm>
            <a:off x="5578481" y="2964497"/>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Service tests</a:t>
            </a:r>
          </a:p>
        </p:txBody>
      </p:sp>
      <p:sp>
        <p:nvSpPr>
          <p:cNvPr id="32" name="TextBox 31">
            <a:extLst>
              <a:ext uri="{FF2B5EF4-FFF2-40B4-BE49-F238E27FC236}">
                <a16:creationId xmlns:a16="http://schemas.microsoft.com/office/drawing/2014/main" id="{5DEBFCC5-1261-42E5-A260-F410B54824D6}"/>
              </a:ext>
            </a:extLst>
          </p:cNvPr>
          <p:cNvSpPr txBox="1"/>
          <p:nvPr/>
        </p:nvSpPr>
        <p:spPr>
          <a:xfrm>
            <a:off x="5578481" y="4356191"/>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unit tests</a:t>
            </a:r>
          </a:p>
        </p:txBody>
      </p:sp>
      <p:cxnSp>
        <p:nvCxnSpPr>
          <p:cNvPr id="11" name="Straight Arrow Connector 10">
            <a:extLst>
              <a:ext uri="{FF2B5EF4-FFF2-40B4-BE49-F238E27FC236}">
                <a16:creationId xmlns:a16="http://schemas.microsoft.com/office/drawing/2014/main" id="{8451C10E-A974-40F9-9691-17678D4A17C0}"/>
              </a:ext>
            </a:extLst>
          </p:cNvPr>
          <p:cNvCxnSpPr>
            <a:cxnSpLocks/>
          </p:cNvCxnSpPr>
          <p:nvPr/>
        </p:nvCxnSpPr>
        <p:spPr>
          <a:xfrm flipV="1">
            <a:off x="3727269"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87D3A5-1D60-477B-B897-9CE21CE3CD96}"/>
              </a:ext>
            </a:extLst>
          </p:cNvPr>
          <p:cNvCxnSpPr>
            <a:cxnSpLocks/>
          </p:cNvCxnSpPr>
          <p:nvPr/>
        </p:nvCxnSpPr>
        <p:spPr>
          <a:xfrm flipV="1">
            <a:off x="9653452"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E8C46A-898B-4428-A1A9-00B109FD3D91}"/>
              </a:ext>
            </a:extLst>
          </p:cNvPr>
          <p:cNvSpPr txBox="1"/>
          <p:nvPr/>
        </p:nvSpPr>
        <p:spPr>
          <a:xfrm>
            <a:off x="9650330" y="1021218"/>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slower</a:t>
            </a:r>
          </a:p>
        </p:txBody>
      </p:sp>
      <p:sp>
        <p:nvSpPr>
          <p:cNvPr id="37" name="TextBox 36">
            <a:extLst>
              <a:ext uri="{FF2B5EF4-FFF2-40B4-BE49-F238E27FC236}">
                <a16:creationId xmlns:a16="http://schemas.microsoft.com/office/drawing/2014/main" id="{D9B18F86-E2BF-4FB0-93A9-EC37922935F6}"/>
              </a:ext>
            </a:extLst>
          </p:cNvPr>
          <p:cNvSpPr txBox="1"/>
          <p:nvPr/>
        </p:nvSpPr>
        <p:spPr>
          <a:xfrm>
            <a:off x="9650330" y="5198494"/>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Faster</a:t>
            </a:r>
          </a:p>
        </p:txBody>
      </p:sp>
      <p:sp>
        <p:nvSpPr>
          <p:cNvPr id="42" name="TextBox 41">
            <a:extLst>
              <a:ext uri="{FF2B5EF4-FFF2-40B4-BE49-F238E27FC236}">
                <a16:creationId xmlns:a16="http://schemas.microsoft.com/office/drawing/2014/main" id="{4128F505-724E-40B1-B253-ECEA5EC31491}"/>
              </a:ext>
            </a:extLst>
          </p:cNvPr>
          <p:cNvSpPr txBox="1"/>
          <p:nvPr/>
        </p:nvSpPr>
        <p:spPr>
          <a:xfrm>
            <a:off x="1750427" y="1021218"/>
            <a:ext cx="1950719"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integration</a:t>
            </a:r>
          </a:p>
        </p:txBody>
      </p:sp>
      <p:sp>
        <p:nvSpPr>
          <p:cNvPr id="43" name="TextBox 42">
            <a:extLst>
              <a:ext uri="{FF2B5EF4-FFF2-40B4-BE49-F238E27FC236}">
                <a16:creationId xmlns:a16="http://schemas.microsoft.com/office/drawing/2014/main" id="{17256424-4680-4AC0-9455-BDC784114749}"/>
              </a:ext>
            </a:extLst>
          </p:cNvPr>
          <p:cNvSpPr txBox="1"/>
          <p:nvPr/>
        </p:nvSpPr>
        <p:spPr>
          <a:xfrm>
            <a:off x="2146412" y="5198494"/>
            <a:ext cx="1554734"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isolation</a:t>
            </a:r>
          </a:p>
        </p:txBody>
      </p:sp>
      <p:grpSp>
        <p:nvGrpSpPr>
          <p:cNvPr id="16" name="Group 15">
            <a:extLst>
              <a:ext uri="{FF2B5EF4-FFF2-40B4-BE49-F238E27FC236}">
                <a16:creationId xmlns:a16="http://schemas.microsoft.com/office/drawing/2014/main" id="{C781288E-0E8C-4DD4-BE2F-4C05AF1AC198}"/>
              </a:ext>
            </a:extLst>
          </p:cNvPr>
          <p:cNvGrpSpPr/>
          <p:nvPr/>
        </p:nvGrpSpPr>
        <p:grpSpPr>
          <a:xfrm>
            <a:off x="7347127" y="3622826"/>
            <a:ext cx="1853066" cy="1159895"/>
            <a:chOff x="7347127" y="3622826"/>
            <a:chExt cx="1853066" cy="1159895"/>
          </a:xfrm>
        </p:grpSpPr>
        <p:sp>
          <p:nvSpPr>
            <p:cNvPr id="15" name="Rectangle 14">
              <a:extLst>
                <a:ext uri="{FF2B5EF4-FFF2-40B4-BE49-F238E27FC236}">
                  <a16:creationId xmlns:a16="http://schemas.microsoft.com/office/drawing/2014/main" id="{BECE117F-86F2-448E-A9B4-4671DB743DC6}"/>
                </a:ext>
              </a:extLst>
            </p:cNvPr>
            <p:cNvSpPr/>
            <p:nvPr/>
          </p:nvSpPr>
          <p:spPr>
            <a:xfrm>
              <a:off x="7702760" y="3622826"/>
              <a:ext cx="1121104" cy="4102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98E64CE-E353-4E6D-9518-11EA545F9A52}"/>
                </a:ext>
              </a:extLst>
            </p:cNvPr>
            <p:cNvPicPr>
              <a:picLocks noChangeAspect="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3443" t="7190" r="4411" b="8064"/>
            <a:stretch/>
          </p:blipFill>
          <p:spPr>
            <a:xfrm>
              <a:off x="7347127" y="3622826"/>
              <a:ext cx="1853066" cy="1159895"/>
            </a:xfrm>
            <a:prstGeom prst="rect">
              <a:avLst/>
            </a:prstGeom>
            <a:ln>
              <a:solidFill>
                <a:schemeClr val="tx1"/>
              </a:solidFill>
            </a:ln>
          </p:spPr>
        </p:pic>
      </p:grpSp>
    </p:spTree>
    <p:extLst>
      <p:ext uri="{BB962C8B-B14F-4D97-AF65-F5344CB8AC3E}">
        <p14:creationId xmlns:p14="http://schemas.microsoft.com/office/powerpoint/2010/main" val="15357030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7314855" y="2938272"/>
            <a:ext cx="2857778" cy="735756"/>
          </a:xfrm>
          <a:prstGeom prst="rect">
            <a:avLst/>
          </a:prstGeom>
          <a:solidFill>
            <a:schemeClr val="tx1">
              <a:alpha val="58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533347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1" name="TextBox 50">
            <a:extLst>
              <a:ext uri="{FF2B5EF4-FFF2-40B4-BE49-F238E27FC236}">
                <a16:creationId xmlns:a16="http://schemas.microsoft.com/office/drawing/2014/main" id="{1B6CE033-65FB-4711-A080-5CF9B8C9F0A6}"/>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705543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Tree>
    <p:extLst>
      <p:ext uri="{BB962C8B-B14F-4D97-AF65-F5344CB8AC3E}">
        <p14:creationId xmlns:p14="http://schemas.microsoft.com/office/powerpoint/2010/main" val="371396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a:t>
            </a:r>
            <a:r>
              <a:rPr lang="en-US" sz="7200" cap="all" dirty="0" err="1">
                <a:solidFill>
                  <a:srgbClr val="2E8EE4"/>
                </a:solidFill>
              </a:rPr>
              <a:t>loveS</a:t>
            </a:r>
            <a:r>
              <a:rPr lang="en-US" sz="7200" cap="all" dirty="0">
                <a:solidFill>
                  <a:srgbClr val="2E8EE4"/>
                </a:solidFill>
              </a:rPr>
              <a:t>…</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707047" y="5674297"/>
            <a:ext cx="4167559"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186648" y="1665840"/>
            <a:ext cx="6717832" cy="3330849"/>
            <a:chOff x="1186648" y="1665840"/>
            <a:chExt cx="6717832" cy="3330849"/>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200329"/>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us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6783" y="2711158"/>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70325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1" name="Picture 180">
            <a:extLst>
              <a:ext uri="{FF2B5EF4-FFF2-40B4-BE49-F238E27FC236}">
                <a16:creationId xmlns:a16="http://schemas.microsoft.com/office/drawing/2014/main" id="{8354A22A-21EA-426D-A057-35666FA602F0}"/>
              </a:ext>
            </a:extLst>
          </p:cNvPr>
          <p:cNvPicPr>
            <a:picLocks noChangeAspect="1"/>
          </p:cNvPicPr>
          <p:nvPr/>
        </p:nvPicPr>
        <p:blipFill rotWithShape="1">
          <a:blip r:embed="rId4">
            <a:extLst>
              <a:ext uri="{28A0092B-C50C-407E-A947-70E740481C1C}">
                <a14:useLocalDpi xmlns:a14="http://schemas.microsoft.com/office/drawing/2010/main" val="0"/>
              </a:ext>
            </a:extLst>
          </a:blip>
          <a:srcRect l="5932"/>
          <a:stretch/>
        </p:blipFill>
        <p:spPr>
          <a:xfrm>
            <a:off x="431173" y="2720712"/>
            <a:ext cx="8043684" cy="4063319"/>
          </a:xfrm>
          <a:prstGeom prst="rect">
            <a:avLst/>
          </a:prstGeom>
          <a:ln>
            <a:solidFill>
              <a:srgbClr val="2B8BE2"/>
            </a:solidFill>
          </a:ln>
        </p:spPr>
      </p:pic>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70"/>
            <a:ext cx="4284319" cy="22532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5400" cap="all" dirty="0">
                <a:solidFill>
                  <a:srgbClr val="2E8EE4"/>
                </a:solidFill>
              </a:rPr>
              <a:t>Outside-in Diamond</a:t>
            </a:r>
            <a:br>
              <a:rPr lang="en-US" sz="5400" cap="all" dirty="0">
                <a:solidFill>
                  <a:srgbClr val="2E8EE4"/>
                </a:solidFill>
              </a:rPr>
            </a:br>
            <a:r>
              <a:rPr lang="en-US" sz="1600" cap="all" dirty="0">
                <a:solidFill>
                  <a:schemeClr val="bg1"/>
                </a:solidFill>
              </a:rPr>
              <a:t>TDD With hexagonal architecture</a:t>
            </a:r>
            <a:endParaRPr lang="en-GB" sz="48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The infra code (i.e. Adapters) is also covered by our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Tests</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600" y="2223444"/>
            <a:ext cx="2657819" cy="2262301"/>
          </a:xfrm>
          <a:prstGeom prst="octagon">
            <a:avLst>
              <a:gd name="adj" fmla="val 30445"/>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7496" y="1964929"/>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2" name="Picture 181">
            <a:extLst>
              <a:ext uri="{FF2B5EF4-FFF2-40B4-BE49-F238E27FC236}">
                <a16:creationId xmlns:a16="http://schemas.microsoft.com/office/drawing/2014/main" id="{DE08E3BE-E433-4D9F-9B68-83351BADC773}"/>
              </a:ext>
            </a:extLst>
          </p:cNvPr>
          <p:cNvPicPr>
            <a:picLocks noChangeAspect="1"/>
          </p:cNvPicPr>
          <p:nvPr/>
        </p:nvPicPr>
        <p:blipFill rotWithShape="1">
          <a:blip r:embed="rId4">
            <a:extLst>
              <a:ext uri="{28A0092B-C50C-407E-A947-70E740481C1C}">
                <a14:useLocalDpi xmlns:a14="http://schemas.microsoft.com/office/drawing/2010/main" val="0"/>
              </a:ext>
            </a:extLst>
          </a:blip>
          <a:srcRect l="1180" r="97417"/>
          <a:stretch/>
        </p:blipFill>
        <p:spPr>
          <a:xfrm>
            <a:off x="479369" y="2720712"/>
            <a:ext cx="119977" cy="4063319"/>
          </a:xfrm>
          <a:prstGeom prst="rect">
            <a:avLst/>
          </a:prstGeom>
          <a:ln>
            <a:noFill/>
          </a:ln>
        </p:spPr>
      </p:pic>
      <p:cxnSp>
        <p:nvCxnSpPr>
          <p:cNvPr id="185" name="Straight Connector 184">
            <a:extLst>
              <a:ext uri="{FF2B5EF4-FFF2-40B4-BE49-F238E27FC236}">
                <a16:creationId xmlns:a16="http://schemas.microsoft.com/office/drawing/2014/main" id="{72DB6198-2034-402D-8274-F3A5C7AF1988}"/>
              </a:ext>
            </a:extLst>
          </p:cNvPr>
          <p:cNvCxnSpPr>
            <a:cxnSpLocks/>
          </p:cNvCxnSpPr>
          <p:nvPr/>
        </p:nvCxnSpPr>
        <p:spPr>
          <a:xfrm flipV="1">
            <a:off x="4915295" y="1816946"/>
            <a:ext cx="1710803" cy="90376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7" name="Title 3">
            <a:extLst>
              <a:ext uri="{FF2B5EF4-FFF2-40B4-BE49-F238E27FC236}">
                <a16:creationId xmlns:a16="http://schemas.microsoft.com/office/drawing/2014/main" id="{24C14FCB-C79D-4E94-8B23-B90589C0C87A}"/>
              </a:ext>
            </a:extLst>
          </p:cNvPr>
          <p:cNvSpPr txBox="1">
            <a:spLocks/>
          </p:cNvSpPr>
          <p:nvPr/>
        </p:nvSpPr>
        <p:spPr>
          <a:xfrm>
            <a:off x="4297480" y="3324168"/>
            <a:ext cx="3253905" cy="4801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Fuzzers &amp; Specification  objects</a:t>
            </a:r>
          </a:p>
          <a:p>
            <a:pPr algn="ctr"/>
            <a:r>
              <a:rPr lang="en-US" sz="1400" dirty="0">
                <a:solidFill>
                  <a:srgbClr val="C2E49C"/>
                </a:solidFill>
              </a:rPr>
              <a:t>to ease test setup &amp; explore more</a:t>
            </a:r>
            <a:endParaRPr lang="en-GB" sz="1400" dirty="0">
              <a:solidFill>
                <a:srgbClr val="C2E49C"/>
              </a:solidFill>
            </a:endParaRPr>
          </a:p>
        </p:txBody>
      </p:sp>
      <p:sp>
        <p:nvSpPr>
          <p:cNvPr id="188" name="Title 3">
            <a:extLst>
              <a:ext uri="{FF2B5EF4-FFF2-40B4-BE49-F238E27FC236}">
                <a16:creationId xmlns:a16="http://schemas.microsoft.com/office/drawing/2014/main" id="{419B7167-1EFF-449E-B6DE-F293D2E77601}"/>
              </a:ext>
            </a:extLst>
          </p:cNvPr>
          <p:cNvSpPr txBox="1">
            <a:spLocks/>
          </p:cNvSpPr>
          <p:nvPr/>
        </p:nvSpPr>
        <p:spPr>
          <a:xfrm>
            <a:off x="3942080" y="4366883"/>
            <a:ext cx="3964704" cy="6740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Builders to shorten and </a:t>
            </a:r>
          </a:p>
          <a:p>
            <a:pPr algn="ctr"/>
            <a:r>
              <a:rPr lang="en-US" sz="1400" dirty="0">
                <a:solidFill>
                  <a:srgbClr val="C2E49C"/>
                </a:solidFill>
              </a:rPr>
              <a:t>“domain-driven” our hexagonal setup </a:t>
            </a:r>
          </a:p>
          <a:p>
            <a:pPr algn="ctr"/>
            <a:r>
              <a:rPr lang="en-US" sz="1400" dirty="0">
                <a:solidFill>
                  <a:srgbClr val="C2E49C"/>
                </a:solidFill>
              </a:rPr>
              <a:t>for testing</a:t>
            </a:r>
          </a:p>
        </p:txBody>
      </p:sp>
      <p:pic>
        <p:nvPicPr>
          <p:cNvPr id="189" name="Picture 188">
            <a:extLst>
              <a:ext uri="{FF2B5EF4-FFF2-40B4-BE49-F238E27FC236}">
                <a16:creationId xmlns:a16="http://schemas.microsoft.com/office/drawing/2014/main" id="{BCE5F62C-0957-45E2-9F96-55E2B93FC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786" y="1004376"/>
            <a:ext cx="486903" cy="486903"/>
          </a:xfrm>
          <a:prstGeom prst="rect">
            <a:avLst/>
          </a:prstGeom>
        </p:spPr>
      </p:pic>
      <p:sp>
        <p:nvSpPr>
          <p:cNvPr id="191" name="Title 3">
            <a:extLst>
              <a:ext uri="{FF2B5EF4-FFF2-40B4-BE49-F238E27FC236}">
                <a16:creationId xmlns:a16="http://schemas.microsoft.com/office/drawing/2014/main" id="{FDBDBBF7-DC4B-415E-86B9-4303E2AA8C6F}"/>
              </a:ext>
            </a:extLst>
          </p:cNvPr>
          <p:cNvSpPr txBox="1">
            <a:spLocks/>
          </p:cNvSpPr>
          <p:nvPr/>
        </p:nvSpPr>
        <p:spPr>
          <a:xfrm>
            <a:off x="737533" y="2177288"/>
            <a:ext cx="4008763" cy="2992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200" b="0" cap="all" dirty="0">
                <a:solidFill>
                  <a:srgbClr val="C2E49C"/>
                </a:solidFill>
                <a:latin typeface="Courier New" panose="02070309020205020404" pitchFamily="49" charset="0"/>
                <a:cs typeface="Courier New" panose="02070309020205020404" pitchFamily="49" charset="0"/>
              </a:rPr>
              <a:t>#outsideInDiamond</a:t>
            </a:r>
            <a:endParaRPr lang="en-GB" sz="4000" b="0" dirty="0">
              <a:solidFill>
                <a:srgbClr val="C2E49C"/>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2240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5693</TotalTime>
  <Words>8995</Words>
  <Application>Microsoft Office PowerPoint</Application>
  <PresentationFormat>Widescreen</PresentationFormat>
  <Paragraphs>1773</Paragraphs>
  <Slides>110</Slides>
  <Notes>109</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110</vt:i4>
      </vt:variant>
    </vt:vector>
  </HeadingPairs>
  <TitlesOfParts>
    <vt:vector size="121" baseType="lpstr">
      <vt:lpstr>Alte Haas Grotesk</vt:lpstr>
      <vt:lpstr>Arial</vt:lpstr>
      <vt:lpstr>Bahnschrift SemiLight Condensed</vt:lpstr>
      <vt:lpstr>Calibri</vt:lpstr>
      <vt:lpstr>Chantilly-Light</vt:lpstr>
      <vt:lpstr>Courier New</vt:lpstr>
      <vt:lpstr>DK More Or Less</vt:lpstr>
      <vt:lpstr>Slack-Lato</vt:lpstr>
      <vt:lpstr>Symbol</vt:lpstr>
      <vt:lpstr>Wingdings</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698</cp:revision>
  <cp:lastPrinted>2021-01-24T16:35:49Z</cp:lastPrinted>
  <dcterms:created xsi:type="dcterms:W3CDTF">2021-01-22T11:53:11Z</dcterms:created>
  <dcterms:modified xsi:type="dcterms:W3CDTF">2022-04-18T19:35:27Z</dcterms:modified>
</cp:coreProperties>
</file>